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B21FC-EC78-4A03-8048-8EB7217FCBF3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D3E07-0EA8-4D75-8845-F3D549989B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305B3FD-0A41-450B-AC9A-A3D177DAE7DA}" type="datetime1">
              <a:rPr lang="en-US" smtClean="0"/>
              <a:t>5/17/2020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79654-6497-45CE-87A0-38B3D92E4BD7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8261D-ED5D-491A-863F-B2DB53845A92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C9752-764E-4D20-A1DF-46F64C985795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AC2B3BA-370E-404F-AAF9-940051128353}" type="datetime1">
              <a:rPr lang="en-US" smtClean="0"/>
              <a:t>5/17/2020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8DCDB-07E7-4F8A-8DCF-7C94AE059E01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54B96-F395-4896-BE13-6446EC131404}" type="datetime1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3C979-7753-47EE-A423-36512E08DE3E}" type="datetime1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0CACB-F9E1-40FC-B953-231B2CBB4660}" type="datetime1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F10B3B3-F0E4-45D2-87AF-826FE05F05D6}" type="datetime1">
              <a:rPr lang="en-US" smtClean="0"/>
              <a:t>5/17/2020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199C15-37E6-458F-A69F-CE8ED72143DB}" type="datetime1">
              <a:rPr lang="en-US" smtClean="0"/>
              <a:t>5/17/2020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F186F85-11B9-490E-A228-5BFA82CCEB4E}" type="datetime1">
              <a:rPr lang="en-US" smtClean="0"/>
              <a:t>5/17/2020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E90C3B2-617D-4044-8A46-748F95731C3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dirty="0" smtClean="0">
                <a:solidFill>
                  <a:srgbClr val="C00000"/>
                </a:solidFill>
              </a:rPr>
              <a:t>Размера дужи</a:t>
            </a:r>
            <a:br>
              <a:rPr lang="sr-Cyrl-RS" dirty="0" smtClean="0">
                <a:solidFill>
                  <a:srgbClr val="C00000"/>
                </a:solidFill>
              </a:rPr>
            </a:br>
            <a:r>
              <a:rPr lang="sr-Cyrl-RS" dirty="0" smtClean="0">
                <a:solidFill>
                  <a:srgbClr val="C00000"/>
                </a:solidFill>
              </a:rPr>
              <a:t>- обрада 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670" y="3429000"/>
            <a:ext cx="5407718" cy="16097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b="1" dirty="0" smtClean="0">
                <a:solidFill>
                  <a:srgbClr val="92D050"/>
                </a:solidFill>
              </a:rPr>
              <a:t>18.05.2020.</a:t>
            </a:r>
          </a:p>
          <a:p>
            <a:pPr algn="ctr"/>
            <a:r>
              <a:rPr lang="sr-Cyrl-RS" b="1" dirty="0" smtClean="0">
                <a:solidFill>
                  <a:srgbClr val="92D050"/>
                </a:solidFill>
              </a:rPr>
              <a:t>7. разред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500034" y="5072074"/>
            <a:ext cx="2428892" cy="1357322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6929454" y="5572140"/>
            <a:ext cx="1857388" cy="78581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7929586" y="3143248"/>
            <a:ext cx="857256" cy="1000132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0"/>
            <a:ext cx="8572560" cy="65008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Latn-RS" dirty="0" smtClean="0"/>
              <a:t>   </a:t>
            </a:r>
            <a:r>
              <a:rPr lang="sr-Cyrl-RS" dirty="0" smtClean="0"/>
              <a:t>     Подсетимо се шта је размера две дужи.</a:t>
            </a:r>
            <a:endParaRPr lang="sr-Cyrl-RS" dirty="0" smtClean="0"/>
          </a:p>
          <a:p>
            <a:pPr>
              <a:buNone/>
            </a:pPr>
            <a:r>
              <a:rPr lang="sr-Cyrl-RS" sz="3000" dirty="0" smtClean="0"/>
              <a:t>  </a:t>
            </a:r>
            <a:endParaRPr lang="sr-Cyrl-RS" sz="3000" dirty="0" smtClean="0"/>
          </a:p>
          <a:p>
            <a:pPr>
              <a:buNone/>
            </a:pPr>
            <a:r>
              <a:rPr lang="sr-Cyrl-RS" sz="3000" dirty="0" smtClean="0"/>
              <a:t>      </a:t>
            </a:r>
          </a:p>
          <a:p>
            <a:pPr>
              <a:buNone/>
            </a:pPr>
            <a:r>
              <a:rPr lang="sr-Cyrl-RS" dirty="0" smtClean="0"/>
              <a:t>        Уколико су нам познате дужине дужи,</a:t>
            </a:r>
          </a:p>
          <a:p>
            <a:pPr>
              <a:buNone/>
            </a:pPr>
            <a:r>
              <a:rPr lang="sr-Cyrl-RS" dirty="0" smtClean="0"/>
              <a:t>м</a:t>
            </a:r>
            <a:r>
              <a:rPr lang="sr-Cyrl-RS" dirty="0" smtClean="0"/>
              <a:t>ерене истом јединицом мере, један</a:t>
            </a:r>
          </a:p>
          <a:p>
            <a:pPr>
              <a:buNone/>
            </a:pPr>
            <a:r>
              <a:rPr lang="sr-Cyrl-RS" dirty="0" smtClean="0"/>
              <a:t>о</a:t>
            </a:r>
            <a:r>
              <a:rPr lang="sr-Cyrl-RS" dirty="0" smtClean="0"/>
              <a:t>д начина да изразимо њихов однос је да </a:t>
            </a:r>
          </a:p>
          <a:p>
            <a:pPr>
              <a:buNone/>
            </a:pPr>
            <a:r>
              <a:rPr lang="sr-Cyrl-RS" dirty="0" smtClean="0"/>
              <a:t>упоредимо њихове мерне бројеве.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</a:t>
            </a:r>
            <a:endParaRPr lang="sr-Cyrl-RS" sz="3000" dirty="0" smtClean="0"/>
          </a:p>
          <a:p>
            <a:pPr>
              <a:buNone/>
            </a:pPr>
            <a:r>
              <a:rPr lang="sr-Cyrl-RS" sz="3000" dirty="0" smtClean="0"/>
              <a:t>         Тада однос изражавамо речима </a:t>
            </a:r>
            <a:r>
              <a:rPr lang="sr-Cyrl-RS" sz="3000" dirty="0" smtClean="0">
                <a:solidFill>
                  <a:srgbClr val="002060"/>
                </a:solidFill>
              </a:rPr>
              <a:t>‘’мање’’, 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002060"/>
                </a:solidFill>
              </a:rPr>
              <a:t>‘’веће’’, ‘’једнако (подударно)’’, </a:t>
            </a:r>
            <a:r>
              <a:rPr lang="sr-Cyrl-RS" sz="3000" dirty="0" smtClean="0"/>
              <a:t>односно знацима</a:t>
            </a:r>
          </a:p>
          <a:p>
            <a:pPr>
              <a:buNone/>
            </a:pPr>
            <a:r>
              <a:rPr lang="sr-Cyrl-RS" sz="4000" b="1" dirty="0" smtClean="0">
                <a:solidFill>
                  <a:srgbClr val="C00000"/>
                </a:solidFill>
                <a:latin typeface="Minion Pro Cond"/>
              </a:rPr>
              <a:t>&lt;, &gt;, =</a:t>
            </a:r>
            <a:r>
              <a:rPr lang="sr-Cyrl-RS" sz="4000" b="1" dirty="0" smtClean="0">
                <a:solidFill>
                  <a:srgbClr val="C00000"/>
                </a:solidFill>
              </a:rPr>
              <a:t> </a:t>
            </a:r>
            <a:r>
              <a:rPr lang="sr-Cyrl-RS" sz="3000" dirty="0" smtClean="0">
                <a:solidFill>
                  <a:srgbClr val="C00000"/>
                </a:solidFill>
              </a:rPr>
              <a:t>.  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57752" y="5857892"/>
            <a:ext cx="2571768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715008" y="6143644"/>
            <a:ext cx="2571768" cy="21431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357950" y="6357958"/>
            <a:ext cx="2571768" cy="21431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500034" y="500042"/>
            <a:ext cx="642942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00034" y="1857364"/>
            <a:ext cx="642942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00034" y="4214818"/>
            <a:ext cx="642942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C3B2-617D-4044-8A46-748F95731C37}" type="slidenum">
              <a:rPr lang="en-US" smtClean="0"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2151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dirty="0" smtClean="0"/>
              <a:t>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r>
              <a:rPr lang="sr-Cyrl-RS" sz="3000" dirty="0" smtClean="0"/>
              <a:t>Однос две дужи можемо изразити и на други </a:t>
            </a:r>
          </a:p>
          <a:p>
            <a:pPr>
              <a:buNone/>
            </a:pPr>
            <a:r>
              <a:rPr lang="sr-Cyrl-RS" sz="3000" dirty="0" smtClean="0"/>
              <a:t>начин.</a:t>
            </a:r>
          </a:p>
          <a:p>
            <a:pPr>
              <a:buNone/>
            </a:pPr>
            <a:r>
              <a:rPr lang="sr-Cyrl-RS" sz="3000" b="1" i="1" u="sng" dirty="0" smtClean="0">
                <a:solidFill>
                  <a:srgbClr val="C00000"/>
                </a:solidFill>
              </a:rPr>
              <a:t>Размера</a:t>
            </a:r>
            <a:r>
              <a:rPr lang="sr-Cyrl-RS" sz="3000" dirty="0" smtClean="0"/>
              <a:t> </a:t>
            </a:r>
            <a:r>
              <a:rPr lang="sr-Cyrl-RS" sz="3000" dirty="0" smtClean="0">
                <a:solidFill>
                  <a:srgbClr val="002060"/>
                </a:solidFill>
              </a:rPr>
              <a:t>(однос) две дужи је количник мерних 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002060"/>
                </a:solidFill>
              </a:rPr>
              <a:t>бројева те две дужи мерених истом јединицом 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002060"/>
                </a:solidFill>
              </a:rPr>
              <a:t>мере. 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4" name="Picture 3" descr="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428604"/>
            <a:ext cx="8042895" cy="371477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5286380" y="6000768"/>
            <a:ext cx="2571768" cy="21431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72198" y="6143644"/>
            <a:ext cx="2571768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C3B2-617D-4044-8A46-748F95731C37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2865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</a:t>
            </a:r>
            <a:r>
              <a:rPr lang="sr-Cyrl-RS" u="sng" dirty="0" smtClean="0">
                <a:solidFill>
                  <a:srgbClr val="002060"/>
                </a:solidFill>
              </a:rPr>
              <a:t>Размеру дужи </a:t>
            </a:r>
            <a:r>
              <a:rPr lang="sr-Latn-RS" dirty="0" smtClean="0"/>
              <a:t>AB </a:t>
            </a:r>
            <a:r>
              <a:rPr lang="sr-Cyrl-RS" dirty="0" smtClean="0"/>
              <a:t>и</a:t>
            </a:r>
            <a:r>
              <a:rPr lang="sr-Latn-RS" dirty="0" smtClean="0"/>
              <a:t> CD</a:t>
            </a:r>
            <a:r>
              <a:rPr lang="sr-Cyrl-RS" dirty="0" smtClean="0"/>
              <a:t> означавамо са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или </a:t>
            </a:r>
            <a:r>
              <a:rPr lang="sr-Latn-RS" dirty="0" smtClean="0">
                <a:solidFill>
                  <a:srgbClr val="002060"/>
                </a:solidFill>
              </a:rPr>
              <a:t>AB : CD</a:t>
            </a:r>
            <a:r>
              <a:rPr lang="sr-Cyrl-RS" dirty="0" smtClean="0"/>
              <a:t>, што је потпуно у складу</a:t>
            </a:r>
          </a:p>
          <a:p>
            <a:pPr>
              <a:buNone/>
            </a:pPr>
            <a:r>
              <a:rPr lang="sr-Cyrl-RS" dirty="0" smtClean="0"/>
              <a:t>с</a:t>
            </a:r>
            <a:r>
              <a:rPr lang="sr-Cyrl-RS" dirty="0" smtClean="0"/>
              <a:t>а дефиницијом размере.</a:t>
            </a:r>
          </a:p>
          <a:p>
            <a:pPr>
              <a:buNone/>
            </a:pPr>
            <a:endParaRPr lang="sr-Cyrl-R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       </a:t>
            </a:r>
          </a:p>
        </p:txBody>
      </p:sp>
      <p:pic>
        <p:nvPicPr>
          <p:cNvPr id="4" name="Picture 3" descr="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064" y="357167"/>
            <a:ext cx="711464" cy="71438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 descr="7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357430"/>
            <a:ext cx="8262175" cy="328614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Curved Down Arrow 5"/>
          <p:cNvSpPr/>
          <p:nvPr/>
        </p:nvSpPr>
        <p:spPr>
          <a:xfrm rot="1946481">
            <a:off x="5301007" y="1525875"/>
            <a:ext cx="1285884" cy="428628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43570" y="5929330"/>
            <a:ext cx="2571768" cy="21431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72198" y="6215082"/>
            <a:ext cx="2571768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C3B2-617D-4044-8A46-748F95731C37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357290" y="6286520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63579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Размера две дужи не зависи од јединице </a:t>
            </a:r>
          </a:p>
          <a:p>
            <a:pPr>
              <a:buNone/>
            </a:pPr>
            <a:r>
              <a:rPr lang="sr-Cyrl-RS" dirty="0" smtClean="0"/>
              <a:t>мере којом су оне мерене. Важно је само да </a:t>
            </a:r>
          </a:p>
          <a:p>
            <a:pPr>
              <a:buNone/>
            </a:pPr>
            <a:r>
              <a:rPr lang="sr-Cyrl-RS" dirty="0" smtClean="0"/>
              <a:t>су мерене истом јединицом мере.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928802"/>
            <a:ext cx="7286676" cy="4382093"/>
          </a:xfrm>
          <a:prstGeom prst="rect">
            <a:avLst/>
          </a:prstGeom>
          <a:ln w="190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hevron 4"/>
          <p:cNvSpPr/>
          <p:nvPr/>
        </p:nvSpPr>
        <p:spPr>
          <a:xfrm>
            <a:off x="500034" y="571480"/>
            <a:ext cx="642942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072462" y="5857892"/>
            <a:ext cx="642942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072462" y="6215082"/>
            <a:ext cx="64294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C3B2-617D-4044-8A46-748F95731C37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2865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sz="3000" dirty="0" smtClean="0"/>
              <a:t>  </a:t>
            </a:r>
            <a:r>
              <a:rPr lang="sr-Cyrl-RS" sz="3000" b="1" i="1" u="sng" dirty="0" smtClean="0">
                <a:solidFill>
                  <a:srgbClr val="C00000"/>
                </a:solidFill>
              </a:rPr>
              <a:t>Закључак :</a:t>
            </a:r>
            <a:r>
              <a:rPr lang="sr-Cyrl-RS" sz="3000" dirty="0" smtClean="0"/>
              <a:t> </a:t>
            </a:r>
          </a:p>
          <a:p>
            <a:pPr>
              <a:buNone/>
            </a:pPr>
            <a:r>
              <a:rPr lang="sr-Cyrl-RS" sz="3000" dirty="0" smtClean="0"/>
              <a:t> </a:t>
            </a:r>
            <a:r>
              <a:rPr lang="sr-Cyrl-RS" sz="3000" dirty="0" smtClean="0"/>
              <a:t>      Ако је позната размера две дужи и дужина </a:t>
            </a:r>
          </a:p>
          <a:p>
            <a:pPr>
              <a:buNone/>
            </a:pPr>
            <a:r>
              <a:rPr lang="sr-Cyrl-RS" sz="3000" dirty="0" smtClean="0"/>
              <a:t>једне од њих, онда једноставно одређујемо и </a:t>
            </a:r>
          </a:p>
          <a:p>
            <a:pPr>
              <a:buNone/>
            </a:pPr>
            <a:r>
              <a:rPr lang="sr-Cyrl-RS" sz="3000" dirty="0" smtClean="0"/>
              <a:t>дужину друге.</a:t>
            </a:r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r>
              <a:rPr lang="sr-Cyrl-RS" sz="3000" dirty="0" smtClean="0"/>
              <a:t>         На следећем часу ћемо наставити са</a:t>
            </a:r>
          </a:p>
          <a:p>
            <a:pPr>
              <a:buNone/>
            </a:pPr>
            <a:r>
              <a:rPr lang="sr-Cyrl-RS" sz="3000" dirty="0" smtClean="0"/>
              <a:t>размером дужи и упознати се са самерљивим </a:t>
            </a:r>
          </a:p>
          <a:p>
            <a:pPr>
              <a:buNone/>
            </a:pPr>
            <a:r>
              <a:rPr lang="sr-Cyrl-RS" sz="3000" dirty="0" smtClean="0"/>
              <a:t>и несамерљивим дужима.</a:t>
            </a:r>
          </a:p>
          <a:p>
            <a:pPr>
              <a:buNone/>
            </a:pPr>
            <a:r>
              <a:rPr lang="sr-Cyrl-RS" sz="3000" dirty="0" smtClean="0"/>
              <a:t>         До тада, попуните </a:t>
            </a:r>
            <a:r>
              <a:rPr lang="sr-Cyrl-RS" sz="3000" smtClean="0"/>
              <a:t>празна поља </a:t>
            </a:r>
            <a:r>
              <a:rPr lang="sr-Cyrl-RS" sz="3000" dirty="0" smtClean="0"/>
              <a:t>у </a:t>
            </a:r>
          </a:p>
          <a:p>
            <a:pPr>
              <a:buNone/>
            </a:pPr>
            <a:r>
              <a:rPr lang="sr-Cyrl-RS" sz="3000" dirty="0" smtClean="0"/>
              <a:t>примерима са данашњег часа.</a:t>
            </a:r>
          </a:p>
          <a:p>
            <a:pPr>
              <a:buNone/>
            </a:pPr>
            <a:r>
              <a:rPr lang="sr-Cyrl-RS" sz="3000" dirty="0" smtClean="0"/>
              <a:t> </a:t>
            </a:r>
            <a:r>
              <a:rPr lang="sr-Cyrl-RS" sz="3000" dirty="0" smtClean="0"/>
              <a:t>  </a:t>
            </a:r>
          </a:p>
          <a:p>
            <a:pPr>
              <a:buNone/>
            </a:pPr>
            <a:r>
              <a:rPr lang="sr-Cyrl-RS" sz="2800" i="1" dirty="0" smtClean="0">
                <a:solidFill>
                  <a:srgbClr val="002060"/>
                </a:solidFill>
              </a:rPr>
              <a:t>Срдачан поздрав, наставница Марија Јеремић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500034" y="1071546"/>
            <a:ext cx="642942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00034" y="2928934"/>
            <a:ext cx="642942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00034" y="4286256"/>
            <a:ext cx="642942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C3B2-617D-4044-8A46-748F95731C37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b="1" i="1" dirty="0" smtClean="0">
                <a:solidFill>
                  <a:srgbClr val="FFFF00"/>
                </a:solidFill>
              </a:rPr>
              <a:t>VII </a:t>
            </a:r>
            <a:r>
              <a:rPr lang="sr-Cyrl-RS" b="1" i="1" dirty="0" smtClean="0">
                <a:solidFill>
                  <a:srgbClr val="FFFF00"/>
                </a:solidFill>
              </a:rPr>
              <a:t>разред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</TotalTime>
  <Words>231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Foundry</vt:lpstr>
      <vt:lpstr>Размера дужи - обрада -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</dc:creator>
  <cp:lastModifiedBy>Marija</cp:lastModifiedBy>
  <cp:revision>4</cp:revision>
  <dcterms:created xsi:type="dcterms:W3CDTF">2020-05-17T20:11:24Z</dcterms:created>
  <dcterms:modified xsi:type="dcterms:W3CDTF">2020-05-17T20:50:51Z</dcterms:modified>
</cp:coreProperties>
</file>